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2" r:id="rId3"/>
    <p:sldId id="281" r:id="rId4"/>
    <p:sldId id="296" r:id="rId5"/>
    <p:sldId id="298" r:id="rId6"/>
    <p:sldId id="301" r:id="rId7"/>
    <p:sldId id="302" r:id="rId8"/>
    <p:sldId id="303" r:id="rId9"/>
    <p:sldId id="304" r:id="rId10"/>
    <p:sldId id="314" r:id="rId11"/>
    <p:sldId id="308" r:id="rId12"/>
    <p:sldId id="310" r:id="rId13"/>
    <p:sldId id="309" r:id="rId14"/>
    <p:sldId id="311" r:id="rId15"/>
    <p:sldId id="312" r:id="rId16"/>
    <p:sldId id="313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60" y="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46CF-372A-4D3B-8E3A-C9BABED26AD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7134-3A95-4DFF-97AF-B527124DF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0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47134-3A95-4DFF-97AF-B527124DF2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91330" y="505568"/>
            <a:ext cx="7154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</a:rPr>
              <a:t>Unity Game Engine</a:t>
            </a:r>
            <a:r>
              <a:rPr lang="ko-KR" altLang="en-US" sz="4800" spc="-150" dirty="0">
                <a:solidFill>
                  <a:schemeClr val="bg1"/>
                </a:solidFill>
              </a:rPr>
              <a:t>을 활용한</a:t>
            </a:r>
            <a:endParaRPr lang="en-US" altLang="ko-KR" sz="4800" spc="-150" dirty="0">
              <a:solidFill>
                <a:schemeClr val="bg1"/>
              </a:solidFill>
            </a:endParaRPr>
          </a:p>
          <a:p>
            <a:r>
              <a:rPr lang="ko-KR" altLang="en-US" sz="4800" spc="-150" dirty="0">
                <a:solidFill>
                  <a:schemeClr val="bg1"/>
                </a:solidFill>
              </a:rPr>
              <a:t>육성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캡스톤</a:t>
            </a:r>
            <a:r>
              <a:rPr lang="ko-KR" altLang="en-US" sz="1400" dirty="0">
                <a:solidFill>
                  <a:schemeClr val="bg1"/>
                </a:solidFill>
              </a:rPr>
              <a:t> 디자인</a:t>
            </a:r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최종 발표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14"/>
    </mc:Choice>
    <mc:Fallback xmlns="">
      <p:transition spd="slow" advTm="327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DF289-A655-E802-BE7C-14B5D3EC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2E75CC-46D3-ADC5-9BCC-9C9722D4DEC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099D89-F326-D1D5-FE26-5BFABBD027B4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11D44-7509-88D9-E236-90E858DB93F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75812CD-BCE4-7B0E-15A7-95EDFF2E41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AD4CC481-8F77-9531-988F-2E5330F74B3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E4F93-4E86-97CC-6057-E03A64E163CA}"/>
              </a:ext>
            </a:extLst>
          </p:cNvPr>
          <p:cNvSpPr txBox="1"/>
          <p:nvPr/>
        </p:nvSpPr>
        <p:spPr>
          <a:xfrm>
            <a:off x="3519964" y="5743094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시연 영상</a:t>
            </a:r>
            <a:endParaRPr lang="en-US" altLang="ko-KR" sz="2000" dirty="0"/>
          </a:p>
        </p:txBody>
      </p:sp>
      <p:pic>
        <p:nvPicPr>
          <p:cNvPr id="8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AE96B532-3C4F-A70B-2462-5B960AED84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09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354" y="1287923"/>
            <a:ext cx="6853382" cy="32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2E630-71CF-B95C-100A-DFC69518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C7EBB6-DDA1-8519-C2E7-A37076D2AE3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A4001-7F49-BA95-6915-FF806DCF7A90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15C97-7097-6951-A7DE-0C92080C52E4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B18AA2-8E70-9E3D-4750-1EC113D88F6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7CAF0D76-890D-A9AC-902C-4FF42313AD8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8870D-4502-CE20-14A6-29A4DB3DDEEA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Test-Driven Development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029E0E-D5FB-F1BE-49A6-41468F82D6A0}"/>
              </a:ext>
            </a:extLst>
          </p:cNvPr>
          <p:cNvSpPr txBox="1"/>
          <p:nvPr/>
        </p:nvSpPr>
        <p:spPr>
          <a:xfrm>
            <a:off x="6174377" y="1710590"/>
            <a:ext cx="4761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Unity</a:t>
            </a:r>
            <a:r>
              <a:rPr lang="ko-KR" altLang="en-US" sz="2000" dirty="0"/>
              <a:t>의 </a:t>
            </a:r>
            <a:r>
              <a:rPr lang="en-US" altLang="ko-KR" sz="2000" dirty="0"/>
              <a:t>Unity Test Framework</a:t>
            </a:r>
            <a:r>
              <a:rPr lang="ko-KR" altLang="en-US" sz="2000" dirty="0"/>
              <a:t>를 활용한 내부 시스템의 테스트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1121D7-0C22-6886-EEDC-A4B8A6FE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81" y="1007407"/>
            <a:ext cx="3915563" cy="3701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2FA1B-34F9-07D4-B638-B55BD4FDFE63}"/>
              </a:ext>
            </a:extLst>
          </p:cNvPr>
          <p:cNvSpPr txBox="1"/>
          <p:nvPr/>
        </p:nvSpPr>
        <p:spPr>
          <a:xfrm>
            <a:off x="6193371" y="3320535"/>
            <a:ext cx="4761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크게 두가지 파트의 테스팅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UserController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StaminaCalc</a:t>
            </a:r>
            <a:r>
              <a:rPr lang="en-US" altLang="ko-KR" sz="2000" dirty="0"/>
              <a:t>, Event </a:t>
            </a:r>
            <a:r>
              <a:rPr lang="ko-KR" altLang="en-US" sz="2000" dirty="0"/>
              <a:t>시스템의 </a:t>
            </a:r>
            <a:r>
              <a:rPr lang="en-US" altLang="ko-KR" sz="2000" dirty="0" err="1"/>
              <a:t>GetKarma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03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8BC1-1B11-A944-0115-84D809E6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59E076-EF46-8CC8-4F0E-DED8BD8A530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E89F98-21EF-0C4B-6651-65BF712691B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82EAF-156F-92B7-C6D7-82347790A670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83B3A07-74E2-48F2-C208-222C3FD66F3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0BCA72D-12A9-BD8B-C173-B1D16C336F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F2B14-4A71-B4C8-7D2B-1D282C39ADC0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01FA8-2D21-59CF-9351-5EF57E8A58B7}"/>
              </a:ext>
            </a:extLst>
          </p:cNvPr>
          <p:cNvSpPr txBox="1"/>
          <p:nvPr/>
        </p:nvSpPr>
        <p:spPr>
          <a:xfrm>
            <a:off x="4506278" y="1755509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NewGame</a:t>
            </a:r>
            <a:r>
              <a:rPr lang="en-US" altLang="ko-KR" sz="2000" dirty="0"/>
              <a:t>(</a:t>
            </a:r>
            <a:r>
              <a:rPr lang="ko-KR" altLang="en-US" sz="2000" dirty="0"/>
              <a:t>새로운 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의 생성</a:t>
            </a:r>
            <a:r>
              <a:rPr lang="en-US" altLang="ko-KR" sz="2000" dirty="0"/>
              <a:t>), </a:t>
            </a:r>
            <a:r>
              <a:rPr lang="en-US" altLang="ko-KR" sz="2000" dirty="0" err="1"/>
              <a:t>SaveGame</a:t>
            </a:r>
            <a:r>
              <a:rPr lang="en-US" altLang="ko-KR" sz="2000" dirty="0"/>
              <a:t>(</a:t>
            </a:r>
            <a:r>
              <a:rPr lang="en-US" altLang="ko-KR" sz="2000" dirty="0" err="1"/>
              <a:t>UserData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PersistentDataPath</a:t>
            </a:r>
            <a:r>
              <a:rPr lang="ko-KR" altLang="en-US" sz="2000" dirty="0"/>
              <a:t>에 저장</a:t>
            </a:r>
            <a:r>
              <a:rPr lang="en-US" altLang="ko-KR" sz="2000" dirty="0"/>
              <a:t>)</a:t>
            </a:r>
            <a:r>
              <a:rPr lang="ko-KR" altLang="en-US" sz="2000" dirty="0"/>
              <a:t>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C1E1A8-42C8-F8BE-9D3F-DE0574F6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2163751"/>
            <a:ext cx="3211751" cy="199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723607-733F-6399-54B4-390F048FEC56}"/>
              </a:ext>
            </a:extLst>
          </p:cNvPr>
          <p:cNvSpPr txBox="1"/>
          <p:nvPr/>
        </p:nvSpPr>
        <p:spPr>
          <a:xfrm>
            <a:off x="4374803" y="3632854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UserData</a:t>
            </a:r>
            <a:r>
              <a:rPr lang="en-US" altLang="ko-KR" sz="2000" dirty="0"/>
              <a:t> </a:t>
            </a:r>
            <a:r>
              <a:rPr lang="ko-KR" altLang="en-US" sz="2000" dirty="0"/>
              <a:t>내의 </a:t>
            </a:r>
            <a:r>
              <a:rPr lang="en-US" altLang="ko-KR" sz="2000" dirty="0" err="1"/>
              <a:t>StatValue</a:t>
            </a:r>
            <a:r>
              <a:rPr lang="ko-KR" altLang="en-US" sz="2000" dirty="0"/>
              <a:t>들의 증감 기능의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22A251-7ED4-B933-959C-720ED6B8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70" y="3728554"/>
            <a:ext cx="1452810" cy="1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BBF5-1CB3-1A4E-6849-AC80C2FD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D09FB4-CEEF-D508-8BAA-03F3E5FC3FF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A3F324-F2AD-E741-7A8E-6818969D62E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4F3B5-EB8B-2C2A-A51C-CC926EF2B54B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0E0CC1-AF3A-8205-F194-5F2DEB5A48A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38BA21D2-DFF9-BE9B-77D1-EAFE5A03783E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0973B-E98F-3C31-781C-810A389270AA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StaminaCalc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E2936-5E8D-0220-B4C1-8D5FD719A585}"/>
              </a:ext>
            </a:extLst>
          </p:cNvPr>
          <p:cNvSpPr txBox="1"/>
          <p:nvPr/>
        </p:nvSpPr>
        <p:spPr>
          <a:xfrm>
            <a:off x="4397544" y="1114552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Training</a:t>
            </a:r>
            <a:r>
              <a:rPr lang="ko-KR" altLang="en-US" sz="2000" dirty="0"/>
              <a:t> 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을 반영하여 각</a:t>
            </a:r>
            <a:r>
              <a:rPr lang="en-US" altLang="ko-KR" sz="2000" dirty="0"/>
              <a:t> stat</a:t>
            </a:r>
            <a:r>
              <a:rPr lang="ko-KR" altLang="en-US" sz="2000" dirty="0"/>
              <a:t>들의 증감폭을 결정</a:t>
            </a:r>
            <a:r>
              <a:rPr lang="en-US" altLang="ko-KR" sz="2000" dirty="0"/>
              <a:t>. </a:t>
            </a:r>
            <a:r>
              <a:rPr lang="ko-KR" altLang="en-US" sz="2000" dirty="0"/>
              <a:t>해당 증감폭을 계산하는 함수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의 테스트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CAF7D1-C395-9A33-FB5A-B75559B8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74" y="3768948"/>
            <a:ext cx="2146685" cy="1991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AF76FA-23B1-2A50-7C9A-CDA32F5C41B9}"/>
              </a:ext>
            </a:extLst>
          </p:cNvPr>
          <p:cNvSpPr txBox="1"/>
          <p:nvPr/>
        </p:nvSpPr>
        <p:spPr>
          <a:xfrm>
            <a:off x="4410749" y="1737711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계산법에 따른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refStaStat</a:t>
            </a:r>
            <a:r>
              <a:rPr lang="en-US" altLang="ko-KR" sz="2000" dirty="0"/>
              <a:t>(</a:t>
            </a:r>
            <a:r>
              <a:rPr lang="ko-KR" altLang="en-US" sz="2000" dirty="0"/>
              <a:t>기준 값</a:t>
            </a:r>
            <a:r>
              <a:rPr lang="en-US" altLang="ko-KR" sz="2000" dirty="0"/>
              <a:t>)</a:t>
            </a:r>
            <a:r>
              <a:rPr lang="ko-KR" altLang="en-US" sz="2000" dirty="0"/>
              <a:t>이하 일 때 </a:t>
            </a:r>
            <a:r>
              <a:rPr lang="en-US" altLang="ko-KR" sz="2000" dirty="0"/>
              <a:t> </a:t>
            </a:r>
            <a:r>
              <a:rPr lang="ko-KR" altLang="en-US" sz="2000" dirty="0"/>
              <a:t>적용되는 계산법의 테스트</a:t>
            </a:r>
            <a:r>
              <a:rPr lang="en-US" altLang="ko-KR" sz="2000" dirty="0"/>
              <a:t>,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staStat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refStatStat</a:t>
            </a:r>
            <a:r>
              <a:rPr lang="en-US" altLang="ko-KR" sz="2000" dirty="0"/>
              <a:t> </a:t>
            </a:r>
            <a:r>
              <a:rPr lang="ko-KR" altLang="en-US" sz="2000" dirty="0"/>
              <a:t>초과 일 때 적용되는 계산법의 테스트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08225B6-5BA4-1833-DBBA-4535BD68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4" y="2135603"/>
            <a:ext cx="3205385" cy="5200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87E431-4936-B99C-C9BB-E30DBDF746DD}"/>
              </a:ext>
            </a:extLst>
          </p:cNvPr>
          <p:cNvSpPr txBox="1"/>
          <p:nvPr/>
        </p:nvSpPr>
        <p:spPr>
          <a:xfrm>
            <a:off x="1283329" y="4118635"/>
            <a:ext cx="2682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추가 사항으로 </a:t>
            </a:r>
            <a:r>
              <a:rPr lang="en-US" altLang="ko-KR" sz="2000" dirty="0" err="1"/>
              <a:t>staStat</a:t>
            </a:r>
            <a:r>
              <a:rPr lang="ko-KR" altLang="en-US" sz="2000" dirty="0"/>
              <a:t>이 정확히 </a:t>
            </a:r>
            <a:r>
              <a:rPr lang="en-US" altLang="ko-KR" sz="2000" dirty="0" err="1"/>
              <a:t>refStaStat</a:t>
            </a:r>
            <a:r>
              <a:rPr lang="ko-KR" altLang="en-US" sz="2000" dirty="0"/>
              <a:t>일 때도 의도대로 작동하는지 테스트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687B1-8B0F-562C-7F68-09573BDA98F0}"/>
              </a:ext>
            </a:extLst>
          </p:cNvPr>
          <p:cNvSpPr txBox="1"/>
          <p:nvPr/>
        </p:nvSpPr>
        <p:spPr>
          <a:xfrm>
            <a:off x="4423954" y="3199606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를 활용해 </a:t>
            </a:r>
            <a:r>
              <a:rPr lang="en-US" altLang="ko-KR" sz="2000" dirty="0"/>
              <a:t>stat</a:t>
            </a:r>
            <a:r>
              <a:rPr lang="ko-KR" altLang="en-US" sz="2000" dirty="0"/>
              <a:t>들을 조정하는 것은 </a:t>
            </a:r>
            <a:r>
              <a:rPr lang="en-US" altLang="ko-KR" sz="2000" dirty="0"/>
              <a:t>Training</a:t>
            </a:r>
            <a:r>
              <a:rPr lang="ko-KR" altLang="en-US" sz="2000" dirty="0"/>
              <a:t>의 케이스에서만 사용되도록 설계</a:t>
            </a:r>
            <a:r>
              <a:rPr lang="en-US" altLang="ko-KR" sz="2000" dirty="0"/>
              <a:t>, encapsulation</a:t>
            </a:r>
            <a:r>
              <a:rPr lang="ko-KR" altLang="en-US" sz="2000" dirty="0"/>
              <a:t>을 위해 증가시킬 </a:t>
            </a:r>
            <a:r>
              <a:rPr lang="en-US" altLang="ko-KR" sz="2000" dirty="0" err="1"/>
              <a:t>statType</a:t>
            </a:r>
            <a:r>
              <a:rPr lang="ko-KR" altLang="en-US" sz="2000" dirty="0"/>
              <a:t>만을 전달하면 미리 정해진 값을 </a:t>
            </a:r>
            <a:r>
              <a:rPr lang="en-US" altLang="ko-KR" sz="2000" dirty="0" err="1"/>
              <a:t>staminaCalc</a:t>
            </a:r>
            <a:r>
              <a:rPr lang="ko-KR" altLang="en-US" sz="2000" dirty="0"/>
              <a:t>에 넣어 증가를 작동시키는 </a:t>
            </a:r>
            <a:r>
              <a:rPr lang="en-US" altLang="ko-KR" sz="2000" dirty="0" err="1"/>
              <a:t>StaminaCalcChangeStat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 테스트</a:t>
            </a:r>
          </a:p>
        </p:txBody>
      </p:sp>
    </p:spTree>
    <p:extLst>
      <p:ext uri="{BB962C8B-B14F-4D97-AF65-F5344CB8AC3E}">
        <p14:creationId xmlns:p14="http://schemas.microsoft.com/office/powerpoint/2010/main" val="162177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FB213-B237-0754-D278-CB63A1D2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7DECC5-8F92-C87D-257A-70FD440EDC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3E16BF-D9E6-59EA-3D57-46AE7BA8559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12F0E-7B92-838C-13B9-6ED322B16487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205251-9F65-3DAE-C724-372E785F159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85F73AA3-E8AE-68F7-7F53-E69AF6430189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CAFC7-2FEE-124F-CAF1-11F0153BC501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D8969-12E6-0221-24C4-CACD0DD4CD93}"/>
              </a:ext>
            </a:extLst>
          </p:cNvPr>
          <p:cNvSpPr txBox="1"/>
          <p:nvPr/>
        </p:nvSpPr>
        <p:spPr>
          <a:xfrm>
            <a:off x="4410752" y="1242994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성공확률을 인자로 전달하면 해당 확률에 따라 </a:t>
            </a:r>
            <a:r>
              <a:rPr lang="en-US" altLang="ko-KR" sz="2000" dirty="0"/>
              <a:t>True, False </a:t>
            </a:r>
            <a:r>
              <a:rPr lang="ko-KR" altLang="en-US" sz="2000" dirty="0"/>
              <a:t>값을 반납하는 </a:t>
            </a:r>
            <a:r>
              <a:rPr lang="en-US" altLang="ko-KR" sz="2000" dirty="0" err="1"/>
              <a:t>GameFunction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IsSuccessful</a:t>
            </a:r>
            <a:r>
              <a:rPr lang="en-US" altLang="ko-KR" sz="2000" dirty="0"/>
              <a:t> </a:t>
            </a:r>
            <a:r>
              <a:rPr lang="ko-KR" altLang="en-US" sz="2000" dirty="0"/>
              <a:t>함수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25D03-B858-1751-75B3-7C8152F566BB}"/>
              </a:ext>
            </a:extLst>
          </p:cNvPr>
          <p:cNvSpPr txBox="1"/>
          <p:nvPr/>
        </p:nvSpPr>
        <p:spPr>
          <a:xfrm>
            <a:off x="4410750" y="1925559"/>
            <a:ext cx="6617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의 확률을 전달할 시 무조건 실패하는지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</a:t>
            </a:r>
            <a:r>
              <a:rPr lang="ko-KR" altLang="en-US" sz="2000" dirty="0"/>
              <a:t>의 확률을 전달할 시 무조건 성공하는지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50</a:t>
            </a:r>
            <a:r>
              <a:rPr lang="ko-KR" altLang="en-US" sz="2000" dirty="0"/>
              <a:t>프로의 확률을 전달할 시 그 정도의 </a:t>
            </a:r>
            <a:r>
              <a:rPr lang="en-US" altLang="ko-KR" sz="2000" dirty="0"/>
              <a:t>True False </a:t>
            </a:r>
            <a:r>
              <a:rPr lang="ko-KR" altLang="en-US" sz="2000" dirty="0"/>
              <a:t>비율의 성공률이 나오는지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83EDF-EF8E-556C-2D3A-1F355614596E}"/>
              </a:ext>
            </a:extLst>
          </p:cNvPr>
          <p:cNvSpPr txBox="1"/>
          <p:nvPr/>
        </p:nvSpPr>
        <p:spPr>
          <a:xfrm>
            <a:off x="4410750" y="3668576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- 50</a:t>
            </a:r>
            <a:r>
              <a:rPr lang="ko-KR" altLang="en-US" sz="2000" dirty="0"/>
              <a:t>프로의 확률 </a:t>
            </a:r>
            <a:r>
              <a:rPr lang="en-US" altLang="ko-KR" sz="2000" dirty="0"/>
              <a:t>Test: 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확인</a:t>
            </a:r>
            <a:r>
              <a:rPr lang="en-US" altLang="ko-KR" sz="2000" dirty="0"/>
              <a:t>: 49.6%</a:t>
            </a:r>
            <a:r>
              <a:rPr lang="ko-KR" altLang="en-US" sz="2000" dirty="0"/>
              <a:t>의 성공률로 </a:t>
            </a:r>
            <a:r>
              <a:rPr lang="en-US" altLang="ko-KR" sz="2000" dirty="0"/>
              <a:t>+- 5%</a:t>
            </a:r>
            <a:r>
              <a:rPr lang="ko-KR" altLang="en-US" sz="2000" dirty="0"/>
              <a:t>이내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F33C93E-72B1-8863-4EA1-29C6E8E58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2170791"/>
            <a:ext cx="3057952" cy="495369"/>
          </a:xfrm>
          <a:prstGeom prst="rect">
            <a:avLst/>
          </a:prstGeom>
        </p:spPr>
      </p:pic>
      <p:pic>
        <p:nvPicPr>
          <p:cNvPr id="10" name="그림 9" descr="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741759C6-708B-65C4-688E-E9E23CD02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06" y="3297051"/>
            <a:ext cx="1314633" cy="1143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73947B-E709-C25B-16C2-8DD381F03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6" y="3785562"/>
            <a:ext cx="1619476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3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E119-A0AE-5213-9EB3-ED864C44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A31E28-09BB-7D7C-5E7A-419C0276FDE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D04F64-CB1F-3156-52A1-4E662AB7B6E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29AD9-C405-8F3E-9404-E5E94537AE8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7F90B3-8974-1407-80FE-2DE37668CF4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2BD51F33-3EAA-4C22-AE94-46413C370073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39787-BCE9-E429-5DB9-381F6D10C6D5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9EAB8-9F33-96CE-3E66-0B8687911C90}"/>
              </a:ext>
            </a:extLst>
          </p:cNvPr>
          <p:cNvSpPr txBox="1"/>
          <p:nvPr/>
        </p:nvSpPr>
        <p:spPr>
          <a:xfrm>
            <a:off x="4410752" y="1242994"/>
            <a:ext cx="6617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기준이 될 </a:t>
            </a:r>
            <a:r>
              <a:rPr lang="en-US" altLang="ko-KR" sz="2000" dirty="0" err="1"/>
              <a:t>statType</a:t>
            </a:r>
            <a:r>
              <a:rPr lang="en-US" altLang="ko-KR" sz="2000" dirty="0"/>
              <a:t>, </a:t>
            </a:r>
            <a:r>
              <a:rPr lang="ko-KR" altLang="en-US" sz="2000" dirty="0"/>
              <a:t>확률이 </a:t>
            </a:r>
            <a:r>
              <a:rPr lang="en-US" altLang="ko-KR" sz="2000" dirty="0"/>
              <a:t>50</a:t>
            </a:r>
            <a:r>
              <a:rPr lang="ko-KR" altLang="en-US" sz="2000" dirty="0"/>
              <a:t>프로에서 </a:t>
            </a:r>
            <a:r>
              <a:rPr lang="ko-KR" altLang="en-US" sz="2000" dirty="0" err="1"/>
              <a:t>시작하는지의</a:t>
            </a:r>
            <a:r>
              <a:rPr lang="ko-KR" altLang="en-US" sz="2000" dirty="0"/>
              <a:t> 여부인 </a:t>
            </a:r>
            <a:r>
              <a:rPr lang="en-US" altLang="ko-KR" sz="2000" dirty="0" err="1"/>
              <a:t>startAtHalf</a:t>
            </a:r>
            <a:r>
              <a:rPr lang="ko-KR" altLang="en-US" sz="2000" dirty="0"/>
              <a:t>를 전달하면</a:t>
            </a:r>
            <a:r>
              <a:rPr lang="en-US" altLang="ko-KR" sz="2000" dirty="0"/>
              <a:t> </a:t>
            </a:r>
            <a:r>
              <a:rPr lang="ko-KR" altLang="en-US" sz="2000" dirty="0"/>
              <a:t>해당 </a:t>
            </a:r>
            <a:r>
              <a:rPr lang="en-US" altLang="ko-KR" sz="2000" dirty="0"/>
              <a:t>stat</a:t>
            </a:r>
            <a:r>
              <a:rPr lang="ko-KR" altLang="en-US" sz="2000" dirty="0"/>
              <a:t>의 값에 따라 성공 확률을 계산하여 반환하는 </a:t>
            </a:r>
            <a:r>
              <a:rPr lang="en-US" altLang="ko-KR" sz="2000" dirty="0" err="1"/>
              <a:t>PossibilityCalc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826BA-82E9-17ED-2FC0-175BCC3F61A3}"/>
              </a:ext>
            </a:extLst>
          </p:cNvPr>
          <p:cNvSpPr txBox="1"/>
          <p:nvPr/>
        </p:nvSpPr>
        <p:spPr>
          <a:xfrm>
            <a:off x="4419984" y="2318250"/>
            <a:ext cx="6617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상황에 따른 </a:t>
            </a:r>
            <a:r>
              <a:rPr lang="en-US" altLang="ko-KR" sz="2000" dirty="0"/>
              <a:t>5</a:t>
            </a:r>
            <a:r>
              <a:rPr lang="ko-KR" altLang="en-US" sz="2000" dirty="0"/>
              <a:t>가지 케이스</a:t>
            </a:r>
            <a:r>
              <a:rPr lang="en-US" altLang="ko-KR" sz="2000" dirty="0"/>
              <a:t>: </a:t>
            </a:r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이하의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이상의 </a:t>
            </a:r>
            <a:r>
              <a:rPr lang="en-US" altLang="ko-KR" sz="2000" dirty="0" err="1"/>
              <a:t>speStat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 err="1"/>
              <a:t>referenceValue</a:t>
            </a:r>
            <a:r>
              <a:rPr lang="en-US" altLang="ko-KR" sz="2000" dirty="0"/>
              <a:t> </a:t>
            </a:r>
            <a:r>
              <a:rPr lang="ko-KR" altLang="en-US" sz="2000" dirty="0"/>
              <a:t>와 같은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0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en-US" altLang="ko-KR" sz="2000" dirty="0"/>
              <a:t>1000(</a:t>
            </a:r>
            <a:r>
              <a:rPr lang="en-US" altLang="ko-KR" sz="2000" dirty="0" err="1"/>
              <a:t>MaxStat</a:t>
            </a:r>
            <a:r>
              <a:rPr lang="en-US" altLang="ko-KR" sz="2000" dirty="0"/>
              <a:t>)</a:t>
            </a:r>
            <a:r>
              <a:rPr lang="ko-KR" altLang="en-US" sz="2000" dirty="0"/>
              <a:t>인 경우의 </a:t>
            </a:r>
            <a:r>
              <a:rPr lang="en-US" altLang="ko-KR" sz="2000" dirty="0" err="1"/>
              <a:t>medStat</a:t>
            </a:r>
            <a:r>
              <a:rPr lang="ko-KR" altLang="en-US" sz="2000" dirty="0"/>
              <a:t>을 기준으로 계산</a:t>
            </a:r>
          </a:p>
        </p:txBody>
      </p:sp>
      <p:pic>
        <p:nvPicPr>
          <p:cNvPr id="8" name="그림 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C72DCC9-66FC-1EB2-6166-A09E9DB8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4" y="1813758"/>
            <a:ext cx="3077004" cy="752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79ADCB-00CA-F196-A797-ECEA660C494F}"/>
              </a:ext>
            </a:extLst>
          </p:cNvPr>
          <p:cNvSpPr txBox="1"/>
          <p:nvPr/>
        </p:nvSpPr>
        <p:spPr>
          <a:xfrm>
            <a:off x="1594034" y="4296400"/>
            <a:ext cx="191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각각 </a:t>
            </a:r>
            <a:r>
              <a:rPr lang="en-US" altLang="ko-KR" sz="2000" dirty="0"/>
              <a:t>test </a:t>
            </a:r>
            <a:r>
              <a:rPr lang="ko-KR" altLang="en-US" sz="2000" dirty="0"/>
              <a:t>통과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C8F6DB-745A-371F-11A6-37ECFFFE9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" b="22772"/>
          <a:stretch/>
        </p:blipFill>
        <p:spPr>
          <a:xfrm>
            <a:off x="1594038" y="3323190"/>
            <a:ext cx="1363688" cy="1839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500960-2311-1934-50DD-B737B5AC0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8" y="3489984"/>
            <a:ext cx="2038635" cy="1905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36004D-E8CE-DF12-DAF6-8797F443D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666903"/>
            <a:ext cx="1314633" cy="161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956BEF-5EDC-3154-25FB-C56994373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814472"/>
            <a:ext cx="2048161" cy="1714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330B732-F892-49A0-2E1A-B6FA9D145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3" y="3963362"/>
            <a:ext cx="1305107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92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4A384-6822-7EFD-EF23-7717834E0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6AB31AE-2859-57C7-CBF6-9D9C64D195F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D1512-F0FD-5896-940B-814DF9629AD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CF237-E518-2084-CAEA-70240C7DD5F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B3F0AC-B28A-21EC-1B04-412C7F7A0E6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440758C2-0DB8-17B4-165C-3851D35B4C92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5243D-0EC6-9723-3197-90FEC4E0A750}"/>
              </a:ext>
            </a:extLst>
          </p:cNvPr>
          <p:cNvSpPr txBox="1"/>
          <p:nvPr/>
        </p:nvSpPr>
        <p:spPr>
          <a:xfrm>
            <a:off x="3519964" y="5743094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GetKarma</a:t>
            </a:r>
            <a:r>
              <a:rPr lang="en-US" altLang="ko-KR" sz="2000" dirty="0"/>
              <a:t> Test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79E41-9EB4-617F-0398-1F9F9ECABF88}"/>
              </a:ext>
            </a:extLst>
          </p:cNvPr>
          <p:cNvSpPr txBox="1"/>
          <p:nvPr/>
        </p:nvSpPr>
        <p:spPr>
          <a:xfrm>
            <a:off x="4512348" y="1588607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PossibilityCalc</a:t>
            </a:r>
            <a:r>
              <a:rPr lang="ko-KR" altLang="en-US" sz="2000" dirty="0"/>
              <a:t>의 확률을 </a:t>
            </a:r>
            <a:r>
              <a:rPr lang="en-US" altLang="ko-KR" sz="2000" dirty="0" err="1"/>
              <a:t>IsSuccessful</a:t>
            </a:r>
            <a:r>
              <a:rPr lang="ko-KR" altLang="en-US" sz="2000" dirty="0"/>
              <a:t>에 </a:t>
            </a:r>
            <a:r>
              <a:rPr lang="en-US" altLang="ko-KR" sz="2000" dirty="0"/>
              <a:t>2</a:t>
            </a:r>
            <a:r>
              <a:rPr lang="ko-KR" altLang="en-US" sz="2000" dirty="0"/>
              <a:t>번 넣어 </a:t>
            </a:r>
            <a:r>
              <a:rPr lang="en-US" altLang="ko-KR" sz="2000" dirty="0"/>
              <a:t>Good, Normal, Bad</a:t>
            </a:r>
            <a:r>
              <a:rPr lang="ko-KR" altLang="en-US" sz="2000" dirty="0"/>
              <a:t>의 </a:t>
            </a:r>
            <a:r>
              <a:rPr lang="en-US" altLang="ko-KR" sz="2000" dirty="0"/>
              <a:t>Karma</a:t>
            </a:r>
            <a:r>
              <a:rPr lang="ko-KR" altLang="en-US" sz="2000" dirty="0"/>
              <a:t>값을 출력하는 </a:t>
            </a:r>
            <a:r>
              <a:rPr lang="en-US" altLang="ko-KR" sz="2000" dirty="0" err="1"/>
              <a:t>GetKarma</a:t>
            </a:r>
            <a:r>
              <a:rPr lang="ko-KR" altLang="en-US" sz="2000" dirty="0"/>
              <a:t>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3B4EE-4220-E415-1AB5-38E289A3E6DF}"/>
              </a:ext>
            </a:extLst>
          </p:cNvPr>
          <p:cNvSpPr txBox="1"/>
          <p:nvPr/>
        </p:nvSpPr>
        <p:spPr>
          <a:xfrm>
            <a:off x="4512347" y="2456023"/>
            <a:ext cx="6617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1000</a:t>
            </a:r>
            <a:r>
              <a:rPr lang="ko-KR" altLang="en-US" sz="2000" dirty="0"/>
              <a:t>번의 </a:t>
            </a:r>
            <a:r>
              <a:rPr lang="en-US" altLang="ko-KR" sz="2000" dirty="0"/>
              <a:t>iteration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Test: Good</a:t>
            </a:r>
            <a:r>
              <a:rPr lang="ko-KR" altLang="en-US" sz="2000" dirty="0"/>
              <a:t>은 </a:t>
            </a:r>
            <a:r>
              <a:rPr lang="en-US" altLang="ko-KR" sz="2000" dirty="0"/>
              <a:t>25%, Normal</a:t>
            </a:r>
            <a:r>
              <a:rPr lang="ko-KR" altLang="en-US" sz="2000" dirty="0"/>
              <a:t>은 </a:t>
            </a:r>
            <a:r>
              <a:rPr lang="en-US" altLang="ko-KR" sz="2000" dirty="0"/>
              <a:t>50%, Bad</a:t>
            </a:r>
            <a:r>
              <a:rPr lang="ko-KR" altLang="en-US" sz="2000" dirty="0"/>
              <a:t>는 </a:t>
            </a:r>
            <a:r>
              <a:rPr lang="en-US" altLang="ko-KR" sz="2000" dirty="0"/>
              <a:t>25%</a:t>
            </a:r>
            <a:r>
              <a:rPr lang="ko-KR" altLang="en-US" sz="2000" dirty="0"/>
              <a:t>로 출력되어야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44977-8A65-D7D6-7AEF-F2AC082FE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2057399"/>
            <a:ext cx="2411088" cy="2315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3AF7B9-56B0-80DD-6081-1C3CC4C3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2" y="3569797"/>
            <a:ext cx="1857634" cy="40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6E0836-2DF0-A266-04CF-E6ADC28F6D7B}"/>
              </a:ext>
            </a:extLst>
          </p:cNvPr>
          <p:cNvSpPr txBox="1"/>
          <p:nvPr/>
        </p:nvSpPr>
        <p:spPr>
          <a:xfrm>
            <a:off x="4512347" y="3579319"/>
            <a:ext cx="6617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유사한 결과값 도출</a:t>
            </a:r>
          </a:p>
        </p:txBody>
      </p:sp>
    </p:spTree>
    <p:extLst>
      <p:ext uri="{BB962C8B-B14F-4D97-AF65-F5344CB8AC3E}">
        <p14:creationId xmlns:p14="http://schemas.microsoft.com/office/powerpoint/2010/main" val="328873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408132" y="1979143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136892" y="1917588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408132" y="289467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136892" y="283312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배경과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408132" y="381021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136892" y="374865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기능 요구명세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8B664-259E-2BC0-E87E-408FA020A689}"/>
              </a:ext>
            </a:extLst>
          </p:cNvPr>
          <p:cNvSpPr txBox="1"/>
          <p:nvPr/>
        </p:nvSpPr>
        <p:spPr>
          <a:xfrm>
            <a:off x="408132" y="472574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546CF-A22D-A59E-3113-75012730C69A}"/>
              </a:ext>
            </a:extLst>
          </p:cNvPr>
          <p:cNvSpPr txBox="1"/>
          <p:nvPr/>
        </p:nvSpPr>
        <p:spPr>
          <a:xfrm>
            <a:off x="1136892" y="466419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211EF-A52D-18ED-0C39-B9BB0DCCC46D}"/>
              </a:ext>
            </a:extLst>
          </p:cNvPr>
          <p:cNvSpPr txBox="1"/>
          <p:nvPr/>
        </p:nvSpPr>
        <p:spPr>
          <a:xfrm>
            <a:off x="408132" y="564127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EE8EF-A207-38B4-DD07-6AEF7A637713}"/>
              </a:ext>
            </a:extLst>
          </p:cNvPr>
          <p:cNvSpPr txBox="1"/>
          <p:nvPr/>
        </p:nvSpPr>
        <p:spPr>
          <a:xfrm>
            <a:off x="1136892" y="557972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실행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4D4A7-5800-313A-CAA9-5D1ACA808FCF}"/>
              </a:ext>
            </a:extLst>
          </p:cNvPr>
          <p:cNvSpPr txBox="1"/>
          <p:nvPr/>
        </p:nvSpPr>
        <p:spPr>
          <a:xfrm>
            <a:off x="3274371" y="2371695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3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5056-9744-ADBD-1C98-08488646BB9C}"/>
              </a:ext>
            </a:extLst>
          </p:cNvPr>
          <p:cNvSpPr txBox="1"/>
          <p:nvPr/>
        </p:nvSpPr>
        <p:spPr>
          <a:xfrm>
            <a:off x="3274371" y="3289119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4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26344-5E4C-F8F4-987C-854F2681BA5C}"/>
              </a:ext>
            </a:extLst>
          </p:cNvPr>
          <p:cNvSpPr txBox="1"/>
          <p:nvPr/>
        </p:nvSpPr>
        <p:spPr>
          <a:xfrm>
            <a:off x="3274371" y="4206543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5 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49D8-813F-9F51-B84B-9C98B2CD9D5B}"/>
              </a:ext>
            </a:extLst>
          </p:cNvPr>
          <p:cNvSpPr txBox="1"/>
          <p:nvPr/>
        </p:nvSpPr>
        <p:spPr>
          <a:xfrm>
            <a:off x="3270775" y="5123967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BAA0-E20F-EF35-7C25-BCDABB7EE106}"/>
              </a:ext>
            </a:extLst>
          </p:cNvPr>
          <p:cNvSpPr txBox="1"/>
          <p:nvPr/>
        </p:nvSpPr>
        <p:spPr>
          <a:xfrm>
            <a:off x="3288443" y="6041389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7 </a:t>
            </a:r>
            <a:r>
              <a:rPr lang="en-US" altLang="ko-KR" sz="1000">
                <a:solidFill>
                  <a:schemeClr val="accent1"/>
                </a:solidFill>
                <a:latin typeface="+mn-ea"/>
              </a:rPr>
              <a:t>~ 16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Motivation,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8304A-B30E-64A5-FF83-30FCD194D59D}"/>
              </a:ext>
            </a:extLst>
          </p:cNvPr>
          <p:cNvSpPr/>
          <p:nvPr/>
        </p:nvSpPr>
        <p:spPr>
          <a:xfrm>
            <a:off x="846814" y="1116378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06162-E4D3-7C24-ACD5-4E0E6B585E58}"/>
              </a:ext>
            </a:extLst>
          </p:cNvPr>
          <p:cNvSpPr txBox="1"/>
          <p:nvPr/>
        </p:nvSpPr>
        <p:spPr>
          <a:xfrm>
            <a:off x="1069460" y="1301044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Motivation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60FB-5314-7FA8-F2CB-100357E3E116}"/>
              </a:ext>
            </a:extLst>
          </p:cNvPr>
          <p:cNvSpPr txBox="1"/>
          <p:nvPr/>
        </p:nvSpPr>
        <p:spPr>
          <a:xfrm>
            <a:off x="1265868" y="1765187"/>
            <a:ext cx="966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과거 어느때보다도 빠르게 성장하고 있는 게임 시장의 흐름에 맞춰 상품의 장르적 특성들을 연구하고  게임 개발 과정을 직접 경험해 보는 것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56EAD-1DAA-A5B1-5508-BFB6A649D796}"/>
              </a:ext>
            </a:extLst>
          </p:cNvPr>
          <p:cNvSpPr/>
          <p:nvPr/>
        </p:nvSpPr>
        <p:spPr>
          <a:xfrm>
            <a:off x="846814" y="3551451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821B-A375-60EE-B8A5-7D4A96BC97F4}"/>
              </a:ext>
            </a:extLst>
          </p:cNvPr>
          <p:cNvSpPr txBox="1"/>
          <p:nvPr/>
        </p:nvSpPr>
        <p:spPr>
          <a:xfrm>
            <a:off x="1069460" y="3736117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FB364-6FE8-89BD-1A27-1BDA9FCBEC09}"/>
              </a:ext>
            </a:extLst>
          </p:cNvPr>
          <p:cNvSpPr txBox="1"/>
          <p:nvPr/>
        </p:nvSpPr>
        <p:spPr>
          <a:xfrm>
            <a:off x="1344246" y="4244594"/>
            <a:ext cx="96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텍스트 위주로 진행되는 </a:t>
            </a:r>
            <a:r>
              <a:rPr lang="ko-KR" altLang="en-US" sz="2000" spc="-150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2000" spc="-150" dirty="0">
                <a:solidFill>
                  <a:schemeClr val="bg1"/>
                </a:solidFill>
              </a:rPr>
              <a:t> 속성의 육성 시뮬레이션 게임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배경과 과정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6" y="1267736"/>
            <a:ext cx="5232916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0" y="1530402"/>
            <a:ext cx="4394986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737754" y="5290026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유물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시스템을 참고한 </a:t>
            </a:r>
            <a:r>
              <a:rPr lang="en-US" altLang="ko-KR" sz="1600" dirty="0"/>
              <a:t>‘Slay The Spire’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93B-FB98-B1B0-E851-B043B7ED8D0F}"/>
              </a:ext>
            </a:extLst>
          </p:cNvPr>
          <p:cNvSpPr/>
          <p:nvPr/>
        </p:nvSpPr>
        <p:spPr>
          <a:xfrm>
            <a:off x="6761862" y="1267736"/>
            <a:ext cx="4583324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AFA0AC-59A8-9C95-F6F0-D0502E2E440D}"/>
              </a:ext>
            </a:extLst>
          </p:cNvPr>
          <p:cNvSpPr/>
          <p:nvPr/>
        </p:nvSpPr>
        <p:spPr>
          <a:xfrm>
            <a:off x="7121734" y="1523491"/>
            <a:ext cx="3966228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3F957-EF9E-A062-6F69-27118605DE08}"/>
              </a:ext>
            </a:extLst>
          </p:cNvPr>
          <p:cNvSpPr txBox="1"/>
          <p:nvPr/>
        </p:nvSpPr>
        <p:spPr>
          <a:xfrm>
            <a:off x="6919924" y="527493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/>
              <a:t>게임의 </a:t>
            </a:r>
            <a:r>
              <a:rPr lang="en-US" altLang="ko-KR" sz="1600" dirty="0"/>
              <a:t>UI</a:t>
            </a:r>
            <a:r>
              <a:rPr lang="ko-KR" altLang="en-US" sz="1600" dirty="0"/>
              <a:t>적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진행 흐름을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참고한 </a:t>
            </a:r>
            <a:r>
              <a:rPr lang="en-US" altLang="ko-KR" sz="1600" dirty="0"/>
              <a:t>‘A Dark Room’</a:t>
            </a:r>
            <a:endParaRPr lang="ko-KR" altLang="en-US" sz="1600" dirty="0"/>
          </a:p>
        </p:txBody>
      </p:sp>
      <p:pic>
        <p:nvPicPr>
          <p:cNvPr id="23" name="그림 2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68774F2-9B3F-60AC-D5FE-2D890A6C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6" y="4021695"/>
            <a:ext cx="3600801" cy="612368"/>
          </a:xfrm>
          <a:prstGeom prst="rect">
            <a:avLst/>
          </a:prstGeom>
        </p:spPr>
      </p:pic>
      <p:pic>
        <p:nvPicPr>
          <p:cNvPr id="25" name="Picture 2" descr="Relic - Slay the Spire | Interface In Game">
            <a:extLst>
              <a:ext uri="{FF2B5EF4-FFF2-40B4-BE49-F238E27FC236}">
                <a16:creationId xmlns:a16="http://schemas.microsoft.com/office/drawing/2014/main" id="{65161EF3-FA68-2D73-0E71-6E063BE3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2" y="1788934"/>
            <a:ext cx="3427048" cy="1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is iPhone Game Is Just A Bunch Of Simple Text, And People Love It |  HuffPost Impact">
            <a:extLst>
              <a:ext uri="{FF2B5EF4-FFF2-40B4-BE49-F238E27FC236}">
                <a16:creationId xmlns:a16="http://schemas.microsoft.com/office/drawing/2014/main" id="{BCABEDE2-0F9C-0ADE-F258-0467F1BA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48" y="1934937"/>
            <a:ext cx="1658815" cy="24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 Dark Room Game - Episode 10 - The End - YouTube">
            <a:extLst>
              <a:ext uri="{FF2B5EF4-FFF2-40B4-BE49-F238E27FC236}">
                <a16:creationId xmlns:a16="http://schemas.microsoft.com/office/drawing/2014/main" id="{34F534D0-2C25-3AF6-B78D-CC64FF61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774" r="19136"/>
          <a:stretch/>
        </p:blipFill>
        <p:spPr bwMode="auto">
          <a:xfrm>
            <a:off x="8932657" y="2311218"/>
            <a:ext cx="2100711" cy="17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5" y="908229"/>
            <a:ext cx="11119299" cy="5506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1" y="1179647"/>
            <a:ext cx="7112536" cy="4770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2096531" y="5934144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User Requirements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7122-738D-06FD-405E-D748068B6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F8497-F9B1-FBA5-F4E7-1C5788FE71E4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기능 요구 명세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8E159-47D4-4216-7814-8FFAFCC2986F}"/>
              </a:ext>
            </a:extLst>
          </p:cNvPr>
          <p:cNvSpPr txBox="1"/>
          <p:nvPr/>
        </p:nvSpPr>
        <p:spPr>
          <a:xfrm>
            <a:off x="1163052" y="1359076"/>
            <a:ext cx="6724521" cy="4384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캐릭터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자신의 캐릭터의 특성을 뜻에 맞게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특성은 개별적으로 담당하는 효과가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종류는 시작 시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이벤트의 세가지로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 시점에 맞게 나와야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효과는 단순 수치 증가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재화 추가 등 다양하게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이벤트는 랜덤하게 표시되되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수치에 기반해 표시되는 이벤트의 성향에 영향을 줄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자신이 원하는 방향으로 캐릭터를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정해진 수치가 존재하며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수치들은 게임에 있어 다른 방향으로 의미를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과정은 텍스트로 이루어지며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기반한 운 시스템으로 진행되어야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수치에 따라 해당 확률이 변동하여 전투의 승리를 유도할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결과에 맞는 보상 혹은 불이익을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텍스트는 전투 과정을 효과적으로 표현해야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장비는 캐릭터의 세부 수치에 따라 전투에 직접적인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장비는 적용하는 캐릭터의 수치의 계산법을 다르게 하여 전투의 방향에 영향을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적은 매번 랜덤하게 선정되어 유저에게 새로운 경험을 주어야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유저의 캐릭터와 비슷한 난이도로 정해져 승리와 패배를 공평하게 전달해야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</a:p>
          <a:p>
            <a:pPr marL="742950" lvl="1" indent="-285750" algn="l" latinLnBrk="1">
              <a:lnSpc>
                <a:spcPct val="50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몰입할 수 있는 일관적이고 흥미로운 배경과 스토리를 가지고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A24AE5-1F65-247B-3C71-BAAADCA813BB}"/>
              </a:ext>
            </a:extLst>
          </p:cNvPr>
          <p:cNvGrpSpPr/>
          <p:nvPr/>
        </p:nvGrpSpPr>
        <p:grpSpPr>
          <a:xfrm>
            <a:off x="4277910" y="1179647"/>
            <a:ext cx="7112536" cy="5093051"/>
            <a:chOff x="4277910" y="1179647"/>
            <a:chExt cx="7112536" cy="50930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5ABC54-B57A-120D-75B2-F49B678D6A62}"/>
                </a:ext>
              </a:extLst>
            </p:cNvPr>
            <p:cNvSpPr/>
            <p:nvPr/>
          </p:nvSpPr>
          <p:spPr>
            <a:xfrm>
              <a:off x="4277910" y="1179647"/>
              <a:ext cx="7112536" cy="4770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03576-EA6E-79F9-7BB8-1EB185B2D297}"/>
                </a:ext>
              </a:extLst>
            </p:cNvPr>
            <p:cNvSpPr txBox="1"/>
            <p:nvPr/>
          </p:nvSpPr>
          <p:spPr>
            <a:xfrm>
              <a:off x="5424900" y="5934144"/>
              <a:ext cx="481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- System Requirements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CC0FC-79D9-5D2E-C958-7DACC34A4E4F}"/>
                </a:ext>
              </a:extLst>
            </p:cNvPr>
            <p:cNvSpPr txBox="1"/>
            <p:nvPr/>
          </p:nvSpPr>
          <p:spPr>
            <a:xfrm>
              <a:off x="4471917" y="1365430"/>
              <a:ext cx="6724521" cy="4382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endParaRPr lang="en-US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 Structure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전환으로 게임의 진행이 이루어짐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들은 핵심 상황별로 분류됨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기능을 효과적으로 실행하기 위한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설계가 필요함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시각적 변화와 내부적 이벤트를 컨트롤하는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구분됨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143000" lvl="2" indent="-2286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여러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공통으로 활용되는 기능들은 컨셉에 따라 분류</a:t>
              </a: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MainMenu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Game, Load Game, Quit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옵션이 존재하고 각각 의도에 따라 작동함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New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삭제하고 새로운 게임을 처음부터 시작함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Load Game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기존 데이터를 불러와 게임을 종료한 시점부터 이어서 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미리 지정된 이벤트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등의 옵션은 그대로 유지되어야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Quit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경우 게임을 종료해야 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상황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StartEvent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BattleEvent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별 다른 이벤트를 출력하기 위해 분류되어 있어야 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이벤트는 랜덤하게 출력되지만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medStat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Good, Normal, Bad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값을 출력하는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Karma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통해 그 방향성이 일부 결정될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랜덤하게 결정된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를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내부의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Text,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선택지 들은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추가로 등장하며 확인 혹은 선택 가능함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 Log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는 화면에 표시되어 전투의 과정을 쉽게 알 수 있도록 표현되고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공개 정도는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바뀜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특이한 경우를 제외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100%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확률의 승리 혹은 패배가 이루어지지 않음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결과는 출력 전에 저장되어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임의적으로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 한 적을 만나되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확인한 적은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방식으로 인위적으로 바꿀 수 없음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원하는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원하는 타이밍에 훈련할 수 있음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통한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증감 폭은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7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staStat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값에 따라 내부 계산법을 반영하여 변동됨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Enemy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동일한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시스템을 가진 채로 설계됨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전투 방식과 동일하게 적 개체들의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시스템에 따라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에서의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적 개체들은 각각 스킬들을 가져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스테이지에서 미리 지정된 확률에 따라 발동되어 추가 데미지를 계산함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rabicPeriod"/>
              </a:pP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 System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Enemy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공통으로 사용할 수 있어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Stat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수치에 따라 데미지의 크기와 횟수 등의 세부 사항이 결정된다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30000"/>
                </a:lnSpc>
                <a:spcAft>
                  <a:spcPts val="800"/>
                </a:spcAft>
                <a:buFont typeface="+mj-lt"/>
                <a:buAutoNum type="alphaUcPeriod"/>
              </a:pP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 세부적인 수치 차이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점 차이에 따라 분류된다</a:t>
              </a:r>
              <a:r>
                <a:rPr lang="en-US" altLang="ko-KR" sz="7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7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0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기초 게임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4E61B-A2A2-74A4-C23F-76355D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29" y="888876"/>
            <a:ext cx="7497095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MainMenu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BEF2F-5C6E-D44D-73BE-8AC6AD6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5" y="917890"/>
            <a:ext cx="3570401" cy="2027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D32BD-4017-07DE-D25A-9917F9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23" y="1904922"/>
            <a:ext cx="1856722" cy="104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4C4829-74AC-1762-D0B1-3956041DFBB3}"/>
              </a:ext>
            </a:extLst>
          </p:cNvPr>
          <p:cNvSpPr txBox="1"/>
          <p:nvPr/>
        </p:nvSpPr>
        <p:spPr>
          <a:xfrm>
            <a:off x="5314392" y="916094"/>
            <a:ext cx="529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필요한 옵션들만 존재</a:t>
            </a:r>
            <a:r>
              <a:rPr lang="en-US" altLang="ko-KR" sz="2000" dirty="0"/>
              <a:t>. New Game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하단처럼 </a:t>
            </a:r>
            <a:r>
              <a:rPr lang="ko-KR" altLang="en-US" sz="2000" dirty="0" err="1"/>
              <a:t>경고창</a:t>
            </a:r>
            <a:r>
              <a:rPr lang="ko-KR" altLang="en-US" sz="2000" dirty="0"/>
              <a:t> 표시</a:t>
            </a:r>
            <a:r>
              <a:rPr lang="en-US" altLang="ko-KR" sz="2000" dirty="0"/>
              <a:t>(</a:t>
            </a:r>
            <a:r>
              <a:rPr lang="ko-KR" altLang="en-US" sz="2000" dirty="0"/>
              <a:t>저장되어 있던 데이터가 삭제되기 때문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9CF18-07AA-9D24-68C7-FB56F409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28" y="3512307"/>
            <a:ext cx="2671394" cy="1504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B194DD-85FE-C49F-9157-6CA25B7A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815" y="3946510"/>
            <a:ext cx="2658450" cy="151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B0B4B-13F1-B3E6-4608-595FCB71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13" y="2190157"/>
            <a:ext cx="2677752" cy="1510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B41D8F-1E8A-6914-4C88-600F886FED7C}"/>
              </a:ext>
            </a:extLst>
          </p:cNvPr>
          <p:cNvSpPr txBox="1"/>
          <p:nvPr/>
        </p:nvSpPr>
        <p:spPr>
          <a:xfrm>
            <a:off x="1422917" y="3443668"/>
            <a:ext cx="3186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시작 시 표시되는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초기 방향성을 선택할 수 있는 이벤트</a:t>
            </a:r>
            <a:r>
              <a:rPr lang="en-US" altLang="ko-KR" sz="2000" dirty="0"/>
              <a:t>. </a:t>
            </a:r>
            <a:r>
              <a:rPr lang="ko-KR" altLang="en-US" sz="2000" dirty="0"/>
              <a:t>현재는 </a:t>
            </a:r>
            <a:r>
              <a:rPr lang="en-US" altLang="ko-KR" sz="2000" dirty="0" err="1"/>
              <a:t>MainStat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MainWeapon</a:t>
            </a:r>
            <a:r>
              <a:rPr lang="ko-KR" altLang="en-US" sz="2000" dirty="0"/>
              <a:t>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7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612155" y="5626905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MainPlay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1A633F-E3A7-DBB1-296A-906146E0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20" y="905886"/>
            <a:ext cx="3071268" cy="1728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A8023E-093F-DEC1-16B9-767FF1A9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4" y="904954"/>
            <a:ext cx="3071269" cy="172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5D7EE0-5D63-99DD-B11E-86D2F8D4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20" y="3200681"/>
            <a:ext cx="3071267" cy="1722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AEC43-247C-88F6-4B2F-99B89954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40" y="4336497"/>
            <a:ext cx="2941552" cy="5450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A53D24-D9D6-31AE-A47B-7A1BEA8034FC}"/>
              </a:ext>
            </a:extLst>
          </p:cNvPr>
          <p:cNvSpPr txBox="1"/>
          <p:nvPr/>
        </p:nvSpPr>
        <p:spPr>
          <a:xfrm>
            <a:off x="8065049" y="916094"/>
            <a:ext cx="2545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에선 원하는 행동을 선택할 수 있음</a:t>
            </a:r>
            <a:r>
              <a:rPr lang="en-US" altLang="ko-KR" sz="2000" dirty="0"/>
              <a:t>. Training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우측처럼 원하는 </a:t>
            </a:r>
            <a:r>
              <a:rPr lang="en-US" altLang="ko-KR" sz="2000" dirty="0"/>
              <a:t>Stat</a:t>
            </a:r>
            <a:r>
              <a:rPr lang="ko-KR" altLang="en-US" sz="2000" dirty="0"/>
              <a:t>을 올릴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33B96-36B6-FE08-D123-3602BFBD9D65}"/>
              </a:ext>
            </a:extLst>
          </p:cNvPr>
          <p:cNvSpPr txBox="1"/>
          <p:nvPr/>
        </p:nvSpPr>
        <p:spPr>
          <a:xfrm>
            <a:off x="4803046" y="3207667"/>
            <a:ext cx="555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ko-KR" altLang="en-US" sz="2000" dirty="0"/>
              <a:t>는 이전 </a:t>
            </a:r>
            <a:r>
              <a:rPr lang="en-US" altLang="ko-KR" sz="2000" dirty="0"/>
              <a:t>Stage</a:t>
            </a:r>
            <a:r>
              <a:rPr lang="ko-KR" altLang="en-US" sz="2000" dirty="0"/>
              <a:t>의 종류와 결과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</a:t>
            </a:r>
            <a:r>
              <a:rPr lang="en-US" altLang="ko-KR" sz="2000" dirty="0"/>
              <a:t>User</a:t>
            </a:r>
            <a:r>
              <a:rPr lang="ko-KR" altLang="en-US" sz="2000" dirty="0"/>
              <a:t>의 특정 </a:t>
            </a:r>
            <a:r>
              <a:rPr lang="en-US" altLang="ko-KR" sz="2000" dirty="0"/>
              <a:t>Stat</a:t>
            </a:r>
            <a:r>
              <a:rPr lang="ko-KR" altLang="en-US" sz="2000" dirty="0"/>
              <a:t>에 따라 </a:t>
            </a:r>
            <a:r>
              <a:rPr lang="ko-KR" altLang="en-US" sz="2000" dirty="0" err="1"/>
              <a:t>정해짐</a:t>
            </a:r>
            <a:r>
              <a:rPr lang="en-US" altLang="ko-KR" sz="2000" dirty="0"/>
              <a:t>. </a:t>
            </a:r>
            <a:r>
              <a:rPr lang="ko-KR" altLang="en-US" sz="2000" dirty="0"/>
              <a:t>아래의 선택지를 누를 시 각 선택지에 맞는 결과값 얻음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43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BattleStage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BB9DC-624C-023F-020A-8F96FE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4" y="957043"/>
            <a:ext cx="2938645" cy="164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CA951-4D72-BAC9-A3B9-76E1AA90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56" y="951292"/>
            <a:ext cx="2971367" cy="1659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0863A2-5447-071D-36C0-EE0F07DC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026841"/>
            <a:ext cx="3556910" cy="2000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4EB5C7-9856-B726-D247-6537D0A5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3" y="2994596"/>
            <a:ext cx="3496163" cy="495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F941EB-2D43-16A6-8DE7-932D18854D2C}"/>
              </a:ext>
            </a:extLst>
          </p:cNvPr>
          <p:cNvSpPr txBox="1"/>
          <p:nvPr/>
        </p:nvSpPr>
        <p:spPr>
          <a:xfrm>
            <a:off x="8065049" y="916094"/>
            <a:ext cx="25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에서 </a:t>
            </a:r>
            <a:r>
              <a:rPr lang="en-US" altLang="ko-KR" sz="2000" dirty="0"/>
              <a:t>Battle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미리 정해져 있던 </a:t>
            </a:r>
            <a:r>
              <a:rPr lang="en-US" altLang="ko-KR" sz="2000" dirty="0"/>
              <a:t>Enemy</a:t>
            </a:r>
            <a:r>
              <a:rPr lang="ko-KR" altLang="en-US" sz="2000" dirty="0"/>
              <a:t>와 전투</a:t>
            </a:r>
            <a:r>
              <a:rPr lang="en-US" altLang="ko-KR" sz="2000" dirty="0"/>
              <a:t>. </a:t>
            </a:r>
            <a:r>
              <a:rPr lang="ko-KR" altLang="en-US" sz="2000" dirty="0"/>
              <a:t>전투 상황이 </a:t>
            </a:r>
            <a:r>
              <a:rPr lang="en-US" altLang="ko-KR" sz="2000" dirty="0"/>
              <a:t>Log</a:t>
            </a:r>
            <a:r>
              <a:rPr lang="ko-KR" altLang="en-US" sz="2000" dirty="0"/>
              <a:t>로 표시되고 최종 확률에 따라 승패가 결정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EA2F9-885B-A2F3-3B80-D6FE89AB4F70}"/>
              </a:ext>
            </a:extLst>
          </p:cNvPr>
          <p:cNvSpPr txBox="1"/>
          <p:nvPr/>
        </p:nvSpPr>
        <p:spPr>
          <a:xfrm>
            <a:off x="5138184" y="3375403"/>
            <a:ext cx="254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BattleStage</a:t>
            </a:r>
            <a:r>
              <a:rPr lang="ko-KR" altLang="en-US" sz="2000" dirty="0"/>
              <a:t> 이후의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. Training</a:t>
            </a:r>
            <a:r>
              <a:rPr lang="ko-KR" altLang="en-US" sz="2000" dirty="0"/>
              <a:t> 이후와는 다른 </a:t>
            </a:r>
            <a:r>
              <a:rPr lang="en-US" altLang="ko-KR" sz="2000" dirty="0"/>
              <a:t>Event </a:t>
            </a:r>
            <a:r>
              <a:rPr lang="ko-KR" altLang="en-US" sz="2000" dirty="0"/>
              <a:t>로딩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3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1248</Words>
  <Application>Microsoft Office PowerPoint</Application>
  <PresentationFormat>와이드스크린</PresentationFormat>
  <Paragraphs>161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 Hyeok Lee</cp:lastModifiedBy>
  <cp:revision>64</cp:revision>
  <dcterms:created xsi:type="dcterms:W3CDTF">2022-08-03T01:14:38Z</dcterms:created>
  <dcterms:modified xsi:type="dcterms:W3CDTF">2024-11-26T00:03:56Z</dcterms:modified>
</cp:coreProperties>
</file>